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89" r:id="rId3"/>
    <p:sldId id="256" r:id="rId4"/>
    <p:sldId id="290" r:id="rId5"/>
    <p:sldId id="28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4660"/>
  </p:normalViewPr>
  <p:slideViewPr>
    <p:cSldViewPr>
      <p:cViewPr varScale="1">
        <p:scale>
          <a:sx n="80" d="100"/>
          <a:sy n="80" d="100"/>
        </p:scale>
        <p:origin x="63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B56C-35D8-4C6A-974A-4F0D14EE037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E4CE262F-2EF1-4C2F-BF47-39FAB9BBB79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9F0BFD-B615-4162-AC61-20B21AA4EEF2}"/>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5" name="Footer Placeholder 4">
            <a:extLst>
              <a:ext uri="{FF2B5EF4-FFF2-40B4-BE49-F238E27FC236}">
                <a16:creationId xmlns:a16="http://schemas.microsoft.com/office/drawing/2014/main" id="{7CB76991-1FBE-44CB-8EFE-D040E86C1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5D600-7139-4D5E-B4F2-E6C97ECC9990}"/>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17491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1F5B-7541-4D66-B82E-3D6C7B668E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27F0DB-E835-44A3-A85E-197874BD68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60E327-44F3-485E-BC1D-E32CDD1A7ADF}"/>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5" name="Footer Placeholder 4">
            <a:extLst>
              <a:ext uri="{FF2B5EF4-FFF2-40B4-BE49-F238E27FC236}">
                <a16:creationId xmlns:a16="http://schemas.microsoft.com/office/drawing/2014/main" id="{1BBB3C1F-E499-4A1A-ACC9-459CCAFE6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D7DCE-69B6-4506-8F91-EB4088689A7E}"/>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54385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0EEA5-2A0C-4B95-8ECD-EF86A8A82D0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703D86-489D-4EA9-8D42-C6D02757E25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D3135F-034C-401A-A848-FCE698068248}"/>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5" name="Footer Placeholder 4">
            <a:extLst>
              <a:ext uri="{FF2B5EF4-FFF2-40B4-BE49-F238E27FC236}">
                <a16:creationId xmlns:a16="http://schemas.microsoft.com/office/drawing/2014/main" id="{626B6DED-9C5F-4545-B0D2-64A7F0310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459AF-EDA2-4E49-86B0-A0A225920FC5}"/>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15648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3FE1-2B48-466F-9C85-EDE97DCAF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0060D1-C416-4A8A-8E90-5B390B41CC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C2CC3-A3FD-42DE-95D0-8E04DBE2078A}"/>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5" name="Footer Placeholder 4">
            <a:extLst>
              <a:ext uri="{FF2B5EF4-FFF2-40B4-BE49-F238E27FC236}">
                <a16:creationId xmlns:a16="http://schemas.microsoft.com/office/drawing/2014/main" id="{07B96509-A901-4700-AB7E-E1B6E116A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69F4C-2B9E-4092-A6FE-6C0790D39482}"/>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54396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87EE-F647-464A-B108-B91B3F5D72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0FC21B-B466-4F79-BCBD-C16A49A30C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D2A1A-4C7B-4B4B-A098-7C402CDBED43}"/>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5" name="Footer Placeholder 4">
            <a:extLst>
              <a:ext uri="{FF2B5EF4-FFF2-40B4-BE49-F238E27FC236}">
                <a16:creationId xmlns:a16="http://schemas.microsoft.com/office/drawing/2014/main" id="{0A5FA1E5-0BBC-49C7-A404-249213EB9A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52AB6D-BC64-460A-A268-B3D674F74CBA}"/>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54222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65BF-4DD2-4D62-AD4B-B8A99A12D9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35B0A6-58F8-480C-965D-AAC92C0B692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DE6DB0-44F9-44C6-ADD7-8949ADA247C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3F0215-91E1-457B-8997-49759E662DA0}"/>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6" name="Footer Placeholder 5">
            <a:extLst>
              <a:ext uri="{FF2B5EF4-FFF2-40B4-BE49-F238E27FC236}">
                <a16:creationId xmlns:a16="http://schemas.microsoft.com/office/drawing/2014/main" id="{0EB62F2E-4F5F-4C6D-AC97-61C94BF0D0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200BE-747B-4F74-A3B6-48F414FCD13B}"/>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45289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D44E-4F9B-456F-A27E-53844B4ED5B8}"/>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A6724D-2547-4EB5-AA90-3BB74C523AF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C9E05-4D6C-493C-A517-005122D226B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9DE6C3-3C51-4A16-A39C-50FFE3F1559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55366-01F2-4B0B-9489-4B0A7B76629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13010A-F7B4-49C9-8EA1-3CEA50EB3BE0}"/>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8" name="Footer Placeholder 7">
            <a:extLst>
              <a:ext uri="{FF2B5EF4-FFF2-40B4-BE49-F238E27FC236}">
                <a16:creationId xmlns:a16="http://schemas.microsoft.com/office/drawing/2014/main" id="{6A8596D4-6622-4D5D-8D59-05CD80B97B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CA5683-8A82-4330-A3E2-8D49EE9EB7DA}"/>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58358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E6DB-3BC6-4738-8CE5-6C8CB48B4C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B5FA0B-EF68-4CC1-B42A-B4532FFEA698}"/>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4" name="Footer Placeholder 3">
            <a:extLst>
              <a:ext uri="{FF2B5EF4-FFF2-40B4-BE49-F238E27FC236}">
                <a16:creationId xmlns:a16="http://schemas.microsoft.com/office/drawing/2014/main" id="{4AE3FDA4-3128-468E-B64A-82A762F311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EB1A6-0A6D-49D4-9850-23915B82857F}"/>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254013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D6E0D1-410B-4E08-B797-F768AB77182F}"/>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3" name="Footer Placeholder 2">
            <a:extLst>
              <a:ext uri="{FF2B5EF4-FFF2-40B4-BE49-F238E27FC236}">
                <a16:creationId xmlns:a16="http://schemas.microsoft.com/office/drawing/2014/main" id="{3DB28429-BAAC-4FD7-955C-C073A5A0D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D426A6-ABEF-4ECA-8351-4230C4887ED9}"/>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414618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98B9-98AD-4327-816B-28514BCCA9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835A8E-F9ED-4231-A714-91B5B3C1992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AB1096-C66F-45C3-AE4D-06B0D0CD56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A9A6C1-CE1C-4A80-B68F-7FA75F771C0B}"/>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6" name="Footer Placeholder 5">
            <a:extLst>
              <a:ext uri="{FF2B5EF4-FFF2-40B4-BE49-F238E27FC236}">
                <a16:creationId xmlns:a16="http://schemas.microsoft.com/office/drawing/2014/main" id="{C19B8BC5-75AA-4DAA-80A5-FB5608F4BC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76732-17E8-45BC-8654-C7D225A0E017}"/>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99517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97DF-FB33-4111-BCFC-E00C5E00EE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1AD2DA-2654-4BD7-AF6D-72707DDC713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BA47568-25B0-4D24-B8CF-45B950CD49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6627F1-FC40-42FF-9301-A6F544331989}"/>
              </a:ext>
            </a:extLst>
          </p:cNvPr>
          <p:cNvSpPr>
            <a:spLocks noGrp="1"/>
          </p:cNvSpPr>
          <p:nvPr>
            <p:ph type="dt" sz="half" idx="10"/>
          </p:nvPr>
        </p:nvSpPr>
        <p:spPr/>
        <p:txBody>
          <a:bodyPr/>
          <a:lstStyle/>
          <a:p>
            <a:fld id="{E969353A-07B9-4607-ACB5-2BA2C006D6C5}" type="datetimeFigureOut">
              <a:rPr lang="en-US" smtClean="0"/>
              <a:pPr/>
              <a:t>3/30/2020</a:t>
            </a:fld>
            <a:endParaRPr lang="en-US"/>
          </a:p>
        </p:txBody>
      </p:sp>
      <p:sp>
        <p:nvSpPr>
          <p:cNvPr id="6" name="Footer Placeholder 5">
            <a:extLst>
              <a:ext uri="{FF2B5EF4-FFF2-40B4-BE49-F238E27FC236}">
                <a16:creationId xmlns:a16="http://schemas.microsoft.com/office/drawing/2014/main" id="{E1616891-CA30-4D30-9472-280171400C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964A5-7C2D-46C0-B81F-A521EF9E7DFE}"/>
              </a:ext>
            </a:extLst>
          </p:cNvPr>
          <p:cNvSpPr>
            <a:spLocks noGrp="1"/>
          </p:cNvSpPr>
          <p:nvPr>
            <p:ph type="sldNum" sz="quarter" idx="12"/>
          </p:nvPr>
        </p:nvSpPr>
        <p:spPr/>
        <p:txBody>
          <a:bodyPr/>
          <a:lstStyle/>
          <a:p>
            <a:fld id="{29A7F29B-45D3-4EC8-AC40-6203DC3F7596}" type="slidenum">
              <a:rPr lang="en-US" smtClean="0"/>
              <a:pPr/>
              <a:t>‹#›</a:t>
            </a:fld>
            <a:endParaRPr lang="en-US"/>
          </a:p>
        </p:txBody>
      </p:sp>
    </p:spTree>
    <p:extLst>
      <p:ext uri="{BB962C8B-B14F-4D97-AF65-F5344CB8AC3E}">
        <p14:creationId xmlns:p14="http://schemas.microsoft.com/office/powerpoint/2010/main" val="351478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9AF1C-B6E9-49DB-9917-70ECBBA88B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5C6A2E-EE24-4ABF-9852-FA5AB022CBB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113CF3-6BF2-47F5-9C48-F5289E1079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69353A-07B9-4607-ACB5-2BA2C006D6C5}" type="datetimeFigureOut">
              <a:rPr lang="en-US" smtClean="0"/>
              <a:pPr/>
              <a:t>3/30/2020</a:t>
            </a:fld>
            <a:endParaRPr lang="en-US"/>
          </a:p>
        </p:txBody>
      </p:sp>
      <p:sp>
        <p:nvSpPr>
          <p:cNvPr id="5" name="Footer Placeholder 4">
            <a:extLst>
              <a:ext uri="{FF2B5EF4-FFF2-40B4-BE49-F238E27FC236}">
                <a16:creationId xmlns:a16="http://schemas.microsoft.com/office/drawing/2014/main" id="{B67FF526-C600-450B-97C4-BDEFA5B75F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D05E07-2751-4523-A9D5-27B8DC527B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A7F29B-45D3-4EC8-AC40-6203DC3F7596}" type="slidenum">
              <a:rPr lang="en-US" smtClean="0"/>
              <a:pPr/>
              <a:t>‹#›</a:t>
            </a:fld>
            <a:endParaRPr lang="en-US"/>
          </a:p>
        </p:txBody>
      </p:sp>
    </p:spTree>
    <p:extLst>
      <p:ext uri="{BB962C8B-B14F-4D97-AF65-F5344CB8AC3E}">
        <p14:creationId xmlns:p14="http://schemas.microsoft.com/office/powerpoint/2010/main" val="830678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Backyard\backyard exhibition\districtimages\smalllitcaymap.gif"/>
          <p:cNvPicPr>
            <a:picLocks noChangeAspect="1" noChangeArrowheads="1"/>
          </p:cNvPicPr>
          <p:nvPr/>
        </p:nvPicPr>
        <p:blipFill>
          <a:blip r:embed="rId2"/>
          <a:srcRect/>
          <a:stretch>
            <a:fillRect/>
          </a:stretch>
        </p:blipFill>
        <p:spPr bwMode="auto">
          <a:xfrm>
            <a:off x="4724400" y="3210681"/>
            <a:ext cx="1981200" cy="743929"/>
          </a:xfrm>
          <a:prstGeom prst="rect">
            <a:avLst/>
          </a:prstGeom>
          <a:noFill/>
        </p:spPr>
      </p:pic>
      <p:pic>
        <p:nvPicPr>
          <p:cNvPr id="31747" name="Picture 3" descr="E:\Backyard\backyard exhibition\districtimages\smallgcmmap.gif"/>
          <p:cNvPicPr>
            <a:picLocks noChangeAspect="1" noChangeArrowheads="1"/>
          </p:cNvPicPr>
          <p:nvPr/>
        </p:nvPicPr>
        <p:blipFill>
          <a:blip r:embed="rId3"/>
          <a:srcRect/>
          <a:stretch>
            <a:fillRect/>
          </a:stretch>
        </p:blipFill>
        <p:spPr bwMode="auto">
          <a:xfrm>
            <a:off x="1295400" y="4691975"/>
            <a:ext cx="3657600" cy="1556425"/>
          </a:xfrm>
          <a:prstGeom prst="rect">
            <a:avLst/>
          </a:prstGeom>
          <a:noFill/>
        </p:spPr>
      </p:pic>
      <p:pic>
        <p:nvPicPr>
          <p:cNvPr id="31748" name="Picture 4" descr="E:\Backyard\backyard exhibition\districtimages\smallbracmap.gif"/>
          <p:cNvPicPr>
            <a:picLocks noChangeAspect="1" noChangeArrowheads="1"/>
          </p:cNvPicPr>
          <p:nvPr/>
        </p:nvPicPr>
        <p:blipFill>
          <a:blip r:embed="rId4"/>
          <a:srcRect/>
          <a:stretch>
            <a:fillRect/>
          </a:stretch>
        </p:blipFill>
        <p:spPr bwMode="auto">
          <a:xfrm>
            <a:off x="6739597" y="2620324"/>
            <a:ext cx="1760220" cy="838200"/>
          </a:xfrm>
          <a:prstGeom prst="rect">
            <a:avLst/>
          </a:prstGeom>
          <a:noFill/>
        </p:spPr>
      </p:pic>
      <p:sp>
        <p:nvSpPr>
          <p:cNvPr id="3" name="Rectangle 2">
            <a:extLst>
              <a:ext uri="{FF2B5EF4-FFF2-40B4-BE49-F238E27FC236}">
                <a16:creationId xmlns:a16="http://schemas.microsoft.com/office/drawing/2014/main" id="{58B5F688-8815-407C-A26A-5C5C4C579F78}"/>
              </a:ext>
            </a:extLst>
          </p:cNvPr>
          <p:cNvSpPr/>
          <p:nvPr/>
        </p:nvSpPr>
        <p:spPr>
          <a:xfrm>
            <a:off x="457200" y="766445"/>
            <a:ext cx="5791200" cy="1446550"/>
          </a:xfrm>
          <a:prstGeom prst="rect">
            <a:avLst/>
          </a:prstGeom>
        </p:spPr>
        <p:txBody>
          <a:bodyPr wrap="square">
            <a:spAutoFit/>
          </a:bodyPr>
          <a:lstStyle/>
          <a:p>
            <a:pPr algn="ctr"/>
            <a:r>
              <a:rPr lang="en-US" sz="4400" dirty="0" err="1">
                <a:latin typeface="Comic Sans MS" panose="030F0702030302020204" pitchFamily="66" charset="0"/>
              </a:rPr>
              <a:t>Transporation</a:t>
            </a:r>
            <a:r>
              <a:rPr lang="en-US" sz="4400" dirty="0">
                <a:latin typeface="Comic Sans MS" panose="030F0702030302020204" pitchFamily="66" charset="0"/>
              </a:rPr>
              <a:t> in</a:t>
            </a:r>
            <a:br>
              <a:rPr lang="en-US" sz="4400" dirty="0">
                <a:latin typeface="Comic Sans MS" panose="030F0702030302020204" pitchFamily="66" charset="0"/>
              </a:rPr>
            </a:br>
            <a:r>
              <a:rPr lang="en-US" sz="4400" dirty="0">
                <a:latin typeface="Comic Sans MS" panose="030F0702030302020204" pitchFamily="66" charset="0"/>
              </a:rPr>
              <a:t>The Cayman Islands</a:t>
            </a:r>
            <a:endParaRPr lang="en-GB" sz="4400" dirty="0">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6CE44-82CA-4681-8FFA-EEAF02F1BF28}"/>
              </a:ext>
            </a:extLst>
          </p:cNvPr>
          <p:cNvSpPr>
            <a:spLocks noGrp="1"/>
          </p:cNvSpPr>
          <p:nvPr>
            <p:ph type="title"/>
          </p:nvPr>
        </p:nvSpPr>
        <p:spPr>
          <a:xfrm>
            <a:off x="838200" y="2362200"/>
            <a:ext cx="7886700" cy="2971800"/>
          </a:xfrm>
        </p:spPr>
        <p:txBody>
          <a:bodyPr>
            <a:normAutofit/>
          </a:bodyPr>
          <a:lstStyle/>
          <a:p>
            <a:pPr algn="ctr"/>
            <a:r>
              <a:rPr lang="en-US" sz="1800" dirty="0" err="1">
                <a:latin typeface="Comic Sans MS" panose="030F0702030302020204" pitchFamily="66" charset="0"/>
              </a:rPr>
              <a:t>Transporation</a:t>
            </a:r>
            <a:r>
              <a:rPr lang="en-US" sz="1800" dirty="0">
                <a:latin typeface="Comic Sans MS" panose="030F0702030302020204" pitchFamily="66" charset="0"/>
              </a:rPr>
              <a:t> in</a:t>
            </a:r>
            <a:br>
              <a:rPr lang="en-US" sz="1800" dirty="0">
                <a:latin typeface="Comic Sans MS" panose="030F0702030302020204" pitchFamily="66" charset="0"/>
              </a:rPr>
            </a:br>
            <a:r>
              <a:rPr lang="en-US" sz="1800" dirty="0">
                <a:latin typeface="Comic Sans MS" panose="030F0702030302020204" pitchFamily="66" charset="0"/>
              </a:rPr>
              <a:t>The Cayman Islands</a:t>
            </a:r>
            <a:br>
              <a:rPr lang="en-GB" sz="1800" dirty="0">
                <a:latin typeface="Comic Sans MS" panose="030F0702030302020204" pitchFamily="66" charset="0"/>
              </a:rPr>
            </a:br>
            <a:br>
              <a:rPr lang="en-GB" sz="1800" dirty="0">
                <a:latin typeface="Comic Sans MS" panose="030F0702030302020204" pitchFamily="66" charset="0"/>
              </a:rPr>
            </a:br>
            <a:r>
              <a:rPr lang="en-GB" sz="5400" dirty="0"/>
              <a:t>Lesson 2.</a:t>
            </a:r>
            <a:endParaRPr lang="en-GB" dirty="0"/>
          </a:p>
        </p:txBody>
      </p:sp>
    </p:spTree>
    <p:extLst>
      <p:ext uri="{BB962C8B-B14F-4D97-AF65-F5344CB8AC3E}">
        <p14:creationId xmlns:p14="http://schemas.microsoft.com/office/powerpoint/2010/main" val="235616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DC8BE-6FCD-415B-9146-38A14B42D740}"/>
              </a:ext>
            </a:extLst>
          </p:cNvPr>
          <p:cNvSpPr txBox="1"/>
          <p:nvPr/>
        </p:nvSpPr>
        <p:spPr>
          <a:xfrm>
            <a:off x="609600" y="992220"/>
            <a:ext cx="7924800" cy="5632311"/>
          </a:xfrm>
          <a:prstGeom prst="rect">
            <a:avLst/>
          </a:prstGeom>
          <a:noFill/>
        </p:spPr>
        <p:txBody>
          <a:bodyPr wrap="square" rtlCol="0">
            <a:spAutoFit/>
          </a:bodyPr>
          <a:lstStyle/>
          <a:p>
            <a:r>
              <a:rPr lang="en-GB" sz="2000" dirty="0">
                <a:latin typeface="Comic Sans MS" panose="030F0702030302020204" pitchFamily="66" charset="0"/>
              </a:rPr>
              <a:t>In the early 1900s, all through our three islands, Caymanians built boats.  They built big boats like schooners, yawls and sloops. And, they built small boats, like </a:t>
            </a:r>
            <a:r>
              <a:rPr lang="en-GB" sz="2000" dirty="0" err="1">
                <a:latin typeface="Comic Sans MS" panose="030F0702030302020204" pitchFamily="66" charset="0"/>
              </a:rPr>
              <a:t>dinghys</a:t>
            </a:r>
            <a:r>
              <a:rPr lang="en-GB" sz="2000" dirty="0">
                <a:latin typeface="Comic Sans MS" panose="030F0702030302020204" pitchFamily="66" charset="0"/>
              </a:rPr>
              <a:t> and catboats.</a:t>
            </a:r>
          </a:p>
          <a:p>
            <a:endParaRPr lang="en-GB" sz="2000" dirty="0">
              <a:latin typeface="Comic Sans MS" panose="030F0702030302020204" pitchFamily="66" charset="0"/>
            </a:endParaRPr>
          </a:p>
          <a:p>
            <a:r>
              <a:rPr lang="en-GB" sz="2000" dirty="0">
                <a:latin typeface="Comic Sans MS" panose="030F0702030302020204" pitchFamily="66" charset="0"/>
              </a:rPr>
              <a:t>The most popular boat model built here was the two-</a:t>
            </a:r>
            <a:r>
              <a:rPr lang="en-GB" sz="2000" dirty="0" err="1">
                <a:latin typeface="Comic Sans MS" panose="030F0702030302020204" pitchFamily="66" charset="0"/>
              </a:rPr>
              <a:t>masted</a:t>
            </a:r>
            <a:r>
              <a:rPr lang="en-GB" sz="2000" dirty="0">
                <a:latin typeface="Comic Sans MS" panose="030F0702030302020204" pitchFamily="66" charset="0"/>
              </a:rPr>
              <a:t> schooner.  Some famous schooner names are </a:t>
            </a:r>
            <a:r>
              <a:rPr lang="en-GB" sz="2000" i="1" dirty="0">
                <a:latin typeface="Comic Sans MS" panose="030F0702030302020204" pitchFamily="66" charset="0"/>
              </a:rPr>
              <a:t>Wilson, Adams, </a:t>
            </a:r>
            <a:r>
              <a:rPr lang="en-GB" sz="2000" dirty="0">
                <a:latin typeface="Comic Sans MS" panose="030F0702030302020204" pitchFamily="66" charset="0"/>
              </a:rPr>
              <a:t>and</a:t>
            </a:r>
            <a:r>
              <a:rPr lang="en-GB" sz="2000" i="1" dirty="0">
                <a:latin typeface="Comic Sans MS" panose="030F0702030302020204" pitchFamily="66" charset="0"/>
              </a:rPr>
              <a:t> Goldfield</a:t>
            </a:r>
            <a:r>
              <a:rPr lang="en-GB" sz="2000" dirty="0">
                <a:latin typeface="Comic Sans MS" panose="030F0702030302020204" pitchFamily="66" charset="0"/>
              </a:rPr>
              <a:t>.</a:t>
            </a:r>
          </a:p>
          <a:p>
            <a:endParaRPr lang="en-GB" sz="2000" dirty="0">
              <a:latin typeface="Comic Sans MS" panose="030F0702030302020204" pitchFamily="66" charset="0"/>
            </a:endParaRPr>
          </a:p>
          <a:p>
            <a:r>
              <a:rPr lang="en-GB" sz="2000" dirty="0">
                <a:latin typeface="Comic Sans MS" panose="030F0702030302020204" pitchFamily="66" charset="0"/>
              </a:rPr>
              <a:t>Schooners were used in the turtling industry.  They transported men and equipment to and from the Mosquito Coast of Nicaragua.</a:t>
            </a:r>
          </a:p>
          <a:p>
            <a:endParaRPr lang="en-GB" sz="2000" dirty="0">
              <a:latin typeface="Comic Sans MS" panose="030F0702030302020204" pitchFamily="66" charset="0"/>
            </a:endParaRPr>
          </a:p>
          <a:p>
            <a:r>
              <a:rPr lang="en-GB" sz="2000" dirty="0">
                <a:latin typeface="Comic Sans MS" panose="030F0702030302020204" pitchFamily="66" charset="0"/>
              </a:rPr>
              <a:t>Schooners were also used to transport people from country to country.  People travelled to Jamaica, Cuba and the United States for goods and for medical attention.</a:t>
            </a:r>
          </a:p>
          <a:p>
            <a:endParaRPr lang="en-GB" sz="2000" dirty="0">
              <a:latin typeface="Comic Sans MS" panose="030F0702030302020204" pitchFamily="66" charset="0"/>
            </a:endParaRPr>
          </a:p>
          <a:p>
            <a:r>
              <a:rPr lang="en-GB" sz="2000" dirty="0">
                <a:latin typeface="Comic Sans MS" panose="030F0702030302020204" pitchFamily="66" charset="0"/>
              </a:rPr>
              <a:t>The Arch’s built a large passenger vessel in 1928. The </a:t>
            </a:r>
            <a:r>
              <a:rPr lang="en-GB" sz="2000" i="1" dirty="0" err="1">
                <a:latin typeface="Comic Sans MS" panose="030F0702030302020204" pitchFamily="66" charset="0"/>
              </a:rPr>
              <a:t>Nunoca</a:t>
            </a:r>
            <a:r>
              <a:rPr lang="en-GB" sz="2000" dirty="0">
                <a:latin typeface="Comic Sans MS" panose="030F0702030302020204" pitchFamily="66" charset="0"/>
              </a:rPr>
              <a:t> did not rely on wind power.  It speedily carried relief supplies to Cayman Brac after the 1932 storm.</a:t>
            </a:r>
          </a:p>
        </p:txBody>
      </p:sp>
      <p:sp>
        <p:nvSpPr>
          <p:cNvPr id="5" name="Title 4">
            <a:extLst>
              <a:ext uri="{FF2B5EF4-FFF2-40B4-BE49-F238E27FC236}">
                <a16:creationId xmlns:a16="http://schemas.microsoft.com/office/drawing/2014/main" id="{B2C953B0-95A1-421A-9766-BB0D3A2891AE}"/>
              </a:ext>
            </a:extLst>
          </p:cNvPr>
          <p:cNvSpPr>
            <a:spLocks noGrp="1"/>
          </p:cNvSpPr>
          <p:nvPr>
            <p:ph type="ctrTitle"/>
          </p:nvPr>
        </p:nvSpPr>
        <p:spPr>
          <a:xfrm>
            <a:off x="609600" y="444289"/>
            <a:ext cx="6051884" cy="422267"/>
          </a:xfrm>
        </p:spPr>
        <p:txBody>
          <a:bodyPr>
            <a:noAutofit/>
          </a:bodyPr>
          <a:lstStyle/>
          <a:p>
            <a:pPr algn="l"/>
            <a:br>
              <a:rPr lang="en-GB" sz="1800" dirty="0"/>
            </a:br>
            <a:br>
              <a:rPr lang="en-GB" sz="2400" dirty="0"/>
            </a:br>
            <a:r>
              <a:rPr lang="en-GB" sz="2800" b="1" dirty="0">
                <a:latin typeface="Comic Sans MS" panose="030F0702030302020204" pitchFamily="66" charset="0"/>
              </a:rPr>
              <a:t>Sea Transportation</a:t>
            </a:r>
            <a:endParaRPr lang="en-GB"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DC8BE-6FCD-415B-9146-38A14B42D740}"/>
              </a:ext>
            </a:extLst>
          </p:cNvPr>
          <p:cNvSpPr txBox="1"/>
          <p:nvPr/>
        </p:nvSpPr>
        <p:spPr>
          <a:xfrm>
            <a:off x="609600" y="992220"/>
            <a:ext cx="7924800" cy="4093428"/>
          </a:xfrm>
          <a:prstGeom prst="rect">
            <a:avLst/>
          </a:prstGeom>
          <a:noFill/>
        </p:spPr>
        <p:txBody>
          <a:bodyPr wrap="square" rtlCol="0">
            <a:spAutoFit/>
          </a:bodyPr>
          <a:lstStyle/>
          <a:p>
            <a:r>
              <a:rPr lang="en-US" sz="2000" dirty="0">
                <a:latin typeface="Comic Sans MS" panose="030F0702030302020204" pitchFamily="66" charset="0"/>
              </a:rPr>
              <a:t>The most popular small boat was the Cayman Catboat. </a:t>
            </a:r>
          </a:p>
          <a:p>
            <a:endParaRPr lang="en-US" sz="2000" dirty="0">
              <a:latin typeface="Comic Sans MS" panose="030F0702030302020204" pitchFamily="66" charset="0"/>
            </a:endParaRPr>
          </a:p>
          <a:p>
            <a:r>
              <a:rPr lang="en-GB" sz="2000" dirty="0">
                <a:latin typeface="Comic Sans MS" panose="030F0702030302020204" pitchFamily="66" charset="0"/>
              </a:rPr>
              <a:t>Square stern </a:t>
            </a:r>
            <a:r>
              <a:rPr lang="en-GB" sz="2000" dirty="0" err="1">
                <a:latin typeface="Comic Sans MS" panose="030F0702030302020204" pitchFamily="66" charset="0"/>
              </a:rPr>
              <a:t>dinghys</a:t>
            </a:r>
            <a:r>
              <a:rPr lang="en-GB" sz="2000" dirty="0">
                <a:latin typeface="Comic Sans MS" panose="030F0702030302020204" pitchFamily="66" charset="0"/>
              </a:rPr>
              <a:t> were commonly built here. But this was after a man from Cayman Brac, invented the Cayman Catboat in the 1920s. </a:t>
            </a:r>
          </a:p>
          <a:p>
            <a:endParaRPr lang="en-GB" sz="2000" dirty="0">
              <a:latin typeface="Comic Sans MS" panose="030F0702030302020204" pitchFamily="66" charset="0"/>
            </a:endParaRPr>
          </a:p>
          <a:p>
            <a:r>
              <a:rPr lang="en-GB" sz="2000" dirty="0">
                <a:latin typeface="Comic Sans MS" panose="030F0702030302020204" pitchFamily="66" charset="0"/>
              </a:rPr>
              <a:t>Catboats were double-ended vessels.  This allowed the boats to quickly change directions.  They could move either backwards or forwards.  The invention of the Catboat was of tremendous benefit to Turtle Rangers.  Because catboats were stored when not in use, in time the wood vessels dried out and became lighter.</a:t>
            </a:r>
          </a:p>
          <a:p>
            <a:endParaRPr lang="en-GB" sz="2000" dirty="0">
              <a:latin typeface="Comic Sans MS" panose="030F0702030302020204" pitchFamily="66" charset="0"/>
            </a:endParaRPr>
          </a:p>
          <a:p>
            <a:r>
              <a:rPr lang="en-GB" sz="2000" dirty="0">
                <a:latin typeface="Comic Sans MS" panose="030F0702030302020204" pitchFamily="66" charset="0"/>
              </a:rPr>
              <a:t>Who built the first Cayman Catboat? </a:t>
            </a:r>
          </a:p>
        </p:txBody>
      </p:sp>
      <p:sp>
        <p:nvSpPr>
          <p:cNvPr id="5" name="Title 4">
            <a:extLst>
              <a:ext uri="{FF2B5EF4-FFF2-40B4-BE49-F238E27FC236}">
                <a16:creationId xmlns:a16="http://schemas.microsoft.com/office/drawing/2014/main" id="{B2C953B0-95A1-421A-9766-BB0D3A2891AE}"/>
              </a:ext>
            </a:extLst>
          </p:cNvPr>
          <p:cNvSpPr>
            <a:spLocks noGrp="1"/>
          </p:cNvSpPr>
          <p:nvPr>
            <p:ph type="ctrTitle"/>
          </p:nvPr>
        </p:nvSpPr>
        <p:spPr>
          <a:xfrm>
            <a:off x="609600" y="444289"/>
            <a:ext cx="6051884" cy="422267"/>
          </a:xfrm>
        </p:spPr>
        <p:txBody>
          <a:bodyPr>
            <a:noAutofit/>
          </a:bodyPr>
          <a:lstStyle/>
          <a:p>
            <a:pPr algn="l"/>
            <a:br>
              <a:rPr lang="en-GB" sz="1800" dirty="0"/>
            </a:br>
            <a:br>
              <a:rPr lang="en-GB" sz="2400" dirty="0"/>
            </a:br>
            <a:r>
              <a:rPr lang="en-GB" sz="2800" b="1" dirty="0">
                <a:latin typeface="Comic Sans MS" panose="030F0702030302020204" pitchFamily="66" charset="0"/>
              </a:rPr>
              <a:t>Sea Transportation</a:t>
            </a:r>
            <a:endParaRPr lang="en-GB" sz="1800" dirty="0"/>
          </a:p>
        </p:txBody>
      </p:sp>
      <p:sp>
        <p:nvSpPr>
          <p:cNvPr id="9" name="Rectangle 8">
            <a:extLst>
              <a:ext uri="{FF2B5EF4-FFF2-40B4-BE49-F238E27FC236}">
                <a16:creationId xmlns:a16="http://schemas.microsoft.com/office/drawing/2014/main" id="{9C75DA81-5BF7-47D3-B60D-C2364905F100}"/>
              </a:ext>
            </a:extLst>
          </p:cNvPr>
          <p:cNvSpPr/>
          <p:nvPr/>
        </p:nvSpPr>
        <p:spPr>
          <a:xfrm>
            <a:off x="609600" y="5087286"/>
            <a:ext cx="7543800" cy="1846659"/>
          </a:xfrm>
          <a:prstGeom prst="rect">
            <a:avLst/>
          </a:prstGeom>
        </p:spPr>
        <p:txBody>
          <a:bodyPr wrap="square">
            <a:spAutoFit/>
          </a:bodyPr>
          <a:lstStyle/>
          <a:p>
            <a:r>
              <a:rPr lang="en-US" sz="1600" dirty="0">
                <a:solidFill>
                  <a:schemeClr val="bg1">
                    <a:lumMod val="50000"/>
                  </a:schemeClr>
                </a:solidFill>
                <a:latin typeface="Comic Sans MS" panose="030F0702030302020204" pitchFamily="66" charset="0"/>
              </a:rPr>
              <a:t>Questions. List any other Caymanian made boats?</a:t>
            </a:r>
          </a:p>
          <a:p>
            <a:r>
              <a:rPr lang="en-US" sz="1600" dirty="0">
                <a:solidFill>
                  <a:schemeClr val="bg1">
                    <a:lumMod val="50000"/>
                  </a:schemeClr>
                </a:solidFill>
                <a:latin typeface="Comic Sans MS" panose="030F0702030302020204" pitchFamily="66" charset="0"/>
              </a:rPr>
              <a:t>Now, consider other types of boats used in other countries. What is the name of the vessel used by Caribbean Indians? How were these vessels made?</a:t>
            </a:r>
          </a:p>
          <a:p>
            <a:r>
              <a:rPr lang="en-US" sz="1600" dirty="0">
                <a:solidFill>
                  <a:schemeClr val="bg1">
                    <a:lumMod val="50000"/>
                  </a:schemeClr>
                </a:solidFill>
                <a:latin typeface="Comic Sans MS" panose="030F0702030302020204" pitchFamily="66" charset="0"/>
              </a:rPr>
              <a:t>Ask a parent or relative what is the first vessel to travel to Cayman?  Now answer. Who travelled on this vessel?. What was the year this vessel arrive?</a:t>
            </a:r>
            <a:br>
              <a:rPr lang="en-US" dirty="0">
                <a:solidFill>
                  <a:schemeClr val="bg1">
                    <a:lumMod val="50000"/>
                  </a:schemeClr>
                </a:solidFill>
                <a:latin typeface="Comic Sans MS" panose="030F0702030302020204" pitchFamily="66" charset="0"/>
              </a:rPr>
            </a:br>
            <a:endParaRPr lang="en-GB"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44974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FE2ED-3183-4629-8DAD-59DC1B43F3D9}"/>
              </a:ext>
            </a:extLst>
          </p:cNvPr>
          <p:cNvSpPr>
            <a:spLocks noGrp="1"/>
          </p:cNvSpPr>
          <p:nvPr>
            <p:ph type="title"/>
          </p:nvPr>
        </p:nvSpPr>
        <p:spPr>
          <a:xfrm>
            <a:off x="381000" y="609600"/>
            <a:ext cx="2522980" cy="1607060"/>
          </a:xfrm>
          <a:noFill/>
          <a:ln w="19050">
            <a:solidFill>
              <a:schemeClr val="tx1"/>
            </a:solidFill>
          </a:ln>
        </p:spPr>
        <p:txBody>
          <a:bodyPr vert="horz" wrap="square" lIns="91440" tIns="45720" rIns="91440" bIns="45720" rtlCol="0" anchor="ctr">
            <a:normAutofit/>
          </a:bodyPr>
          <a:lstStyle/>
          <a:p>
            <a:pPr algn="ctr" defTabSz="914400"/>
            <a:r>
              <a:rPr lang="en-US" kern="1200" dirty="0">
                <a:solidFill>
                  <a:schemeClr val="tx1"/>
                </a:solidFill>
                <a:latin typeface="+mj-lt"/>
                <a:ea typeface="+mj-ea"/>
                <a:cs typeface="+mj-cs"/>
              </a:rPr>
              <a:t>Study this painting called ‘</a:t>
            </a:r>
            <a:r>
              <a:rPr lang="en-US" kern="1200">
                <a:solidFill>
                  <a:schemeClr val="tx1"/>
                </a:solidFill>
                <a:latin typeface="+mj-lt"/>
                <a:ea typeface="+mj-ea"/>
                <a:cs typeface="+mj-cs"/>
              </a:rPr>
              <a:t>Catboat and Schooner’ </a:t>
            </a:r>
            <a:r>
              <a:rPr lang="en-US" kern="1200" dirty="0">
                <a:solidFill>
                  <a:schemeClr val="tx1"/>
                </a:solidFill>
                <a:latin typeface="+mj-lt"/>
                <a:ea typeface="+mj-ea"/>
                <a:cs typeface="+mj-cs"/>
              </a:rPr>
              <a:t>by Harvey Ebanks.</a:t>
            </a:r>
          </a:p>
        </p:txBody>
      </p:sp>
      <p:sp>
        <p:nvSpPr>
          <p:cNvPr id="4" name="Text Placeholder 3">
            <a:extLst>
              <a:ext uri="{FF2B5EF4-FFF2-40B4-BE49-F238E27FC236}">
                <a16:creationId xmlns:a16="http://schemas.microsoft.com/office/drawing/2014/main" id="{468B992A-3672-44AF-AF05-40339A18461D}"/>
              </a:ext>
            </a:extLst>
          </p:cNvPr>
          <p:cNvSpPr>
            <a:spLocks noGrp="1"/>
          </p:cNvSpPr>
          <p:nvPr>
            <p:ph type="body" sz="half" idx="2"/>
          </p:nvPr>
        </p:nvSpPr>
        <p:spPr>
          <a:xfrm>
            <a:off x="482601" y="2638043"/>
            <a:ext cx="2522980" cy="3686557"/>
          </a:xfrm>
        </p:spPr>
        <p:txBody>
          <a:bodyPr vert="horz" lIns="91440" tIns="45720" rIns="91440" bIns="45720" rtlCol="0">
            <a:normAutofit fontScale="92500" lnSpcReduction="20000"/>
          </a:bodyPr>
          <a:lstStyle/>
          <a:p>
            <a:pPr defTabSz="914400"/>
            <a:r>
              <a:rPr lang="en-US" sz="1700" dirty="0"/>
              <a:t>Consider that the men are in Nicaragua. </a:t>
            </a:r>
          </a:p>
          <a:p>
            <a:pPr defTabSz="914400"/>
            <a:endParaRPr lang="en-US" sz="1700" dirty="0"/>
          </a:p>
          <a:p>
            <a:pPr defTabSz="914400"/>
            <a:r>
              <a:rPr lang="en-US" sz="1700" dirty="0"/>
              <a:t>Name the two types of vessels you see.</a:t>
            </a:r>
          </a:p>
          <a:p>
            <a:pPr defTabSz="914400"/>
            <a:endParaRPr lang="en-US" sz="1700" dirty="0"/>
          </a:p>
          <a:p>
            <a:pPr defTabSz="914400"/>
            <a:r>
              <a:rPr lang="en-US" sz="1700" dirty="0"/>
              <a:t>What are the men doing?</a:t>
            </a:r>
          </a:p>
          <a:p>
            <a:pPr defTabSz="914400"/>
            <a:endParaRPr lang="en-US" sz="1700" dirty="0"/>
          </a:p>
          <a:p>
            <a:pPr defTabSz="914400"/>
            <a:r>
              <a:rPr lang="en-US" sz="1700" dirty="0"/>
              <a:t>What mode of transportation are they using?</a:t>
            </a:r>
          </a:p>
          <a:p>
            <a:pPr defTabSz="914400"/>
            <a:endParaRPr lang="en-US" sz="1700" dirty="0"/>
          </a:p>
          <a:p>
            <a:pPr defTabSz="914400"/>
            <a:r>
              <a:rPr lang="en-US" sz="1700" dirty="0"/>
              <a:t>How will the men transport their catch and the catboat back home? </a:t>
            </a:r>
          </a:p>
        </p:txBody>
      </p:sp>
      <p:pic>
        <p:nvPicPr>
          <p:cNvPr id="5" name="Picture 4">
            <a:extLst>
              <a:ext uri="{FF2B5EF4-FFF2-40B4-BE49-F238E27FC236}">
                <a16:creationId xmlns:a16="http://schemas.microsoft.com/office/drawing/2014/main" id="{CEA90CF6-6021-4280-8D00-93AFB39AFA20}"/>
              </a:ext>
            </a:extLst>
          </p:cNvPr>
          <p:cNvPicPr>
            <a:picLocks noChangeAspect="1"/>
          </p:cNvPicPr>
          <p:nvPr/>
        </p:nvPicPr>
        <p:blipFill>
          <a:blip r:embed="rId2"/>
          <a:stretch>
            <a:fillRect/>
          </a:stretch>
        </p:blipFill>
        <p:spPr>
          <a:xfrm>
            <a:off x="3973322" y="1789780"/>
            <a:ext cx="4688077" cy="3117572"/>
          </a:xfrm>
          <a:prstGeom prst="rect">
            <a:avLst/>
          </a:prstGeom>
        </p:spPr>
      </p:pic>
      <p:pic>
        <p:nvPicPr>
          <p:cNvPr id="6" name="Picture 5" descr="A picture containing water, outdoor, snow, riding&#10;&#10;Description automatically generated">
            <a:extLst>
              <a:ext uri="{FF2B5EF4-FFF2-40B4-BE49-F238E27FC236}">
                <a16:creationId xmlns:a16="http://schemas.microsoft.com/office/drawing/2014/main" id="{3EBEFAA7-38CA-4CA0-B366-D23E3A5BD45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5671" y="1787603"/>
            <a:ext cx="4867329" cy="3929454"/>
          </a:xfrm>
          <a:prstGeom prst="rect">
            <a:avLst/>
          </a:prstGeom>
        </p:spPr>
      </p:pic>
      <p:sp>
        <p:nvSpPr>
          <p:cNvPr id="7" name="Frame 6">
            <a:extLst>
              <a:ext uri="{FF2B5EF4-FFF2-40B4-BE49-F238E27FC236}">
                <a16:creationId xmlns:a16="http://schemas.microsoft.com/office/drawing/2014/main" id="{C6145AEF-A960-4A47-9CA2-89C321A3D197}"/>
              </a:ext>
            </a:extLst>
          </p:cNvPr>
          <p:cNvSpPr/>
          <p:nvPr/>
        </p:nvSpPr>
        <p:spPr>
          <a:xfrm>
            <a:off x="3733800" y="1676399"/>
            <a:ext cx="5029200" cy="4040657"/>
          </a:xfrm>
          <a:prstGeom prst="frame">
            <a:avLst>
              <a:gd name="adj1" fmla="val 375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9038091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397</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PowerPoint Presentation</vt:lpstr>
      <vt:lpstr>Transporation in The Cayman Islands  Lesson 2.</vt:lpstr>
      <vt:lpstr>  Sea Transportation</vt:lpstr>
      <vt:lpstr>  Sea Transportation</vt:lpstr>
      <vt:lpstr>Study this painting called ‘Catboat and Schooner’ by Harvey Ebanks.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Barnes-Tabora</dc:creator>
  <cp:lastModifiedBy>Debra Barnes-Tabora</cp:lastModifiedBy>
  <cp:revision>8</cp:revision>
  <dcterms:created xsi:type="dcterms:W3CDTF">2020-03-27T17:00:37Z</dcterms:created>
  <dcterms:modified xsi:type="dcterms:W3CDTF">2020-03-30T08:52:45Z</dcterms:modified>
</cp:coreProperties>
</file>